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4"/>
  </p:notesMasterIdLst>
  <p:sldIdLst>
    <p:sldId id="256" r:id="rId2"/>
    <p:sldId id="326" r:id="rId3"/>
    <p:sldId id="318" r:id="rId4"/>
    <p:sldId id="319" r:id="rId5"/>
    <p:sldId id="320" r:id="rId6"/>
    <p:sldId id="321" r:id="rId7"/>
    <p:sldId id="327" r:id="rId8"/>
    <p:sldId id="279" r:id="rId9"/>
    <p:sldId id="259" r:id="rId10"/>
    <p:sldId id="324" r:id="rId11"/>
    <p:sldId id="257" r:id="rId12"/>
    <p:sldId id="322" r:id="rId13"/>
    <p:sldId id="323" r:id="rId14"/>
    <p:sldId id="325" r:id="rId15"/>
    <p:sldId id="328" r:id="rId16"/>
    <p:sldId id="329" r:id="rId17"/>
    <p:sldId id="330" r:id="rId18"/>
    <p:sldId id="331" r:id="rId19"/>
    <p:sldId id="332" r:id="rId20"/>
    <p:sldId id="333" r:id="rId21"/>
    <p:sldId id="334" r:id="rId22"/>
    <p:sldId id="290" r:id="rId23"/>
  </p:sldIdLst>
  <p:sldSz cx="9144000" cy="5143500" type="screen16x9"/>
  <p:notesSz cx="6858000" cy="9144000"/>
  <p:embeddedFontLst>
    <p:embeddedFont>
      <p:font typeface="Inter Tight" panose="020B0604020202020204" charset="0"/>
      <p:regular r:id="rId25"/>
      <p:bold r:id="rId26"/>
      <p:italic r:id="rId27"/>
      <p:boldItalic r:id="rId28"/>
    </p:embeddedFont>
    <p:embeddedFont>
      <p:font typeface="Inter Tight SemiBold" panose="020B0604020202020204" charset="0"/>
      <p:regular r:id="rId29"/>
      <p:bold r:id="rId30"/>
      <p:italic r:id="rId31"/>
      <p:boldItalic r:id="rId32"/>
    </p:embeddedFont>
    <p:embeddedFont>
      <p:font typeface="Manrope" panose="020B0604020202020204" charset="0"/>
      <p:regular r:id="rId33"/>
      <p:bold r:id="rId34"/>
    </p:embeddedFont>
    <p:embeddedFont>
      <p:font typeface="Manrope Medium" panose="020B0604020202020204" charset="0"/>
      <p:regular r:id="rId35"/>
      <p:bold r:id="rId3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A5A5B10-EB57-46D8-A0A1-4026B117CEF9}">
  <a:tblStyle styleId="{0A5A5B10-EB57-46D8-A0A1-4026B117CEF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15B7ADC-7588-456C-B229-47A671915207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9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2545860d8b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2545860d8b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54dda1946d_4_27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54dda1946d_4_27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545860d8b2_3_17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545860d8b2_3_17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2545860d8b2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2545860d8b2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" name="Google Shape;774;g135e18421cc_13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5" name="Google Shape;775;g135e18421cc_13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225" y="1387250"/>
            <a:ext cx="6161100" cy="161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4600"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832400" y="3264975"/>
            <a:ext cx="4528800" cy="4239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7785100" y="-49800"/>
            <a:ext cx="1128000" cy="1470900"/>
            <a:chOff x="149225" y="-470125"/>
            <a:chExt cx="1128000" cy="1470900"/>
          </a:xfrm>
        </p:grpSpPr>
        <p:sp>
          <p:nvSpPr>
            <p:cNvPr id="12" name="Google Shape;12;p2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9_1">
    <p:bg>
      <p:bgPr>
        <a:solidFill>
          <a:schemeClr val="dk2"/>
        </a:solidFill>
        <a:effectLst/>
      </p:bgPr>
    </p:bg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31"/>
          <p:cNvGrpSpPr/>
          <p:nvPr/>
        </p:nvGrpSpPr>
        <p:grpSpPr>
          <a:xfrm rot="-5400000">
            <a:off x="8209975" y="3359225"/>
            <a:ext cx="1128000" cy="1470900"/>
            <a:chOff x="149225" y="-470125"/>
            <a:chExt cx="1128000" cy="1470900"/>
          </a:xfrm>
        </p:grpSpPr>
        <p:sp>
          <p:nvSpPr>
            <p:cNvPr id="226" name="Google Shape;226;p31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227" name="Google Shape;227;p31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  <p:sp>
        <p:nvSpPr>
          <p:cNvPr id="228" name="Google Shape;228;p31"/>
          <p:cNvSpPr/>
          <p:nvPr/>
        </p:nvSpPr>
        <p:spPr>
          <a:xfrm flipH="1">
            <a:off x="333372" y="-1185673"/>
            <a:ext cx="2583900" cy="2583900"/>
          </a:xfrm>
          <a:prstGeom prst="donut">
            <a:avLst>
              <a:gd name="adj" fmla="val 9762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/>
          <p:nvPr/>
        </p:nvSpPr>
        <p:spPr>
          <a:xfrm>
            <a:off x="8430775" y="3788325"/>
            <a:ext cx="564000" cy="1470900"/>
          </a:xfrm>
          <a:prstGeom prst="parallelogram">
            <a:avLst>
              <a:gd name="adj" fmla="val 570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grpSp>
        <p:nvGrpSpPr>
          <p:cNvPr id="84" name="Google Shape;84;p14"/>
          <p:cNvGrpSpPr/>
          <p:nvPr/>
        </p:nvGrpSpPr>
        <p:grpSpPr>
          <a:xfrm>
            <a:off x="109225" y="4382400"/>
            <a:ext cx="1128000" cy="1470900"/>
            <a:chOff x="149225" y="-470125"/>
            <a:chExt cx="1128000" cy="1470900"/>
          </a:xfrm>
        </p:grpSpPr>
        <p:sp>
          <p:nvSpPr>
            <p:cNvPr id="85" name="Google Shape;85;p14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86" name="Google Shape;86;p14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4_1_1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2371825" y="1807013"/>
            <a:ext cx="4400100" cy="5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2372025" y="2320688"/>
            <a:ext cx="4400100" cy="101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97" name="Google Shape;97;p17"/>
          <p:cNvGrpSpPr/>
          <p:nvPr/>
        </p:nvGrpSpPr>
        <p:grpSpPr>
          <a:xfrm>
            <a:off x="-247087" y="-2000118"/>
            <a:ext cx="9160188" cy="7239893"/>
            <a:chOff x="-247087" y="-2000118"/>
            <a:chExt cx="9160188" cy="7239893"/>
          </a:xfrm>
        </p:grpSpPr>
        <p:grpSp>
          <p:nvGrpSpPr>
            <p:cNvPr id="98" name="Google Shape;98;p17"/>
            <p:cNvGrpSpPr/>
            <p:nvPr/>
          </p:nvGrpSpPr>
          <p:grpSpPr>
            <a:xfrm>
              <a:off x="7785100" y="3768875"/>
              <a:ext cx="1128000" cy="1470900"/>
              <a:chOff x="149225" y="-470125"/>
              <a:chExt cx="1128000" cy="1470900"/>
            </a:xfrm>
          </p:grpSpPr>
          <p:sp>
            <p:nvSpPr>
              <p:cNvPr id="99" name="Google Shape;99;p17"/>
              <p:cNvSpPr/>
              <p:nvPr/>
            </p:nvSpPr>
            <p:spPr>
              <a:xfrm>
                <a:off x="713225" y="-470125"/>
                <a:ext cx="564000" cy="1470900"/>
              </a:xfrm>
              <a:prstGeom prst="parallelogram">
                <a:avLst>
                  <a:gd name="adj" fmla="val 57061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nrope"/>
                  <a:ea typeface="Manrope"/>
                  <a:cs typeface="Manrope"/>
                  <a:sym typeface="Manrope"/>
                </a:endParaRPr>
              </a:p>
            </p:txBody>
          </p:sp>
          <p:sp>
            <p:nvSpPr>
              <p:cNvPr id="100" name="Google Shape;100;p17"/>
              <p:cNvSpPr/>
              <p:nvPr/>
            </p:nvSpPr>
            <p:spPr>
              <a:xfrm>
                <a:off x="149225" y="-470125"/>
                <a:ext cx="564000" cy="1470900"/>
              </a:xfrm>
              <a:prstGeom prst="parallelogram">
                <a:avLst>
                  <a:gd name="adj" fmla="val 57061"/>
                </a:avLst>
              </a:pr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Manrope"/>
                  <a:ea typeface="Manrope"/>
                  <a:cs typeface="Manrope"/>
                  <a:sym typeface="Manrope"/>
                </a:endParaRPr>
              </a:p>
            </p:txBody>
          </p:sp>
        </p:grpSp>
        <p:sp>
          <p:nvSpPr>
            <p:cNvPr id="101" name="Google Shape;101;p17"/>
            <p:cNvSpPr/>
            <p:nvPr/>
          </p:nvSpPr>
          <p:spPr>
            <a:xfrm flipH="1">
              <a:off x="-247087" y="-2000118"/>
              <a:ext cx="3250200" cy="3250200"/>
            </a:xfrm>
            <a:prstGeom prst="donut">
              <a:avLst>
                <a:gd name="adj" fmla="val 9762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4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>
            <a:spLocks noGrp="1"/>
          </p:cNvSpPr>
          <p:nvPr>
            <p:ph type="title"/>
          </p:nvPr>
        </p:nvSpPr>
        <p:spPr>
          <a:xfrm>
            <a:off x="5419250" y="1571025"/>
            <a:ext cx="2630400" cy="1080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ubTitle" idx="1"/>
          </p:nvPr>
        </p:nvSpPr>
        <p:spPr>
          <a:xfrm>
            <a:off x="5419375" y="2575125"/>
            <a:ext cx="2630400" cy="108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17" name="Google Shape;117;p20"/>
          <p:cNvGrpSpPr/>
          <p:nvPr/>
        </p:nvGrpSpPr>
        <p:grpSpPr>
          <a:xfrm>
            <a:off x="7936075" y="4023375"/>
            <a:ext cx="1128000" cy="1470900"/>
            <a:chOff x="149225" y="-470125"/>
            <a:chExt cx="1128000" cy="1470900"/>
          </a:xfrm>
        </p:grpSpPr>
        <p:sp>
          <p:nvSpPr>
            <p:cNvPr id="118" name="Google Shape;118;p20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119" name="Google Shape;119;p20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_AND_TWO_COLUMNS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22"/>
          <p:cNvSpPr txBox="1">
            <a:spLocks noGrp="1"/>
          </p:cNvSpPr>
          <p:nvPr>
            <p:ph type="subTitle" idx="1"/>
          </p:nvPr>
        </p:nvSpPr>
        <p:spPr>
          <a:xfrm>
            <a:off x="4957629" y="1434425"/>
            <a:ext cx="2751300" cy="24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22"/>
          <p:cNvSpPr txBox="1">
            <a:spLocks noGrp="1"/>
          </p:cNvSpPr>
          <p:nvPr>
            <p:ph type="subTitle" idx="2"/>
          </p:nvPr>
        </p:nvSpPr>
        <p:spPr>
          <a:xfrm>
            <a:off x="1435075" y="1434425"/>
            <a:ext cx="2751300" cy="241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133" name="Google Shape;133;p22"/>
          <p:cNvGrpSpPr/>
          <p:nvPr/>
        </p:nvGrpSpPr>
        <p:grpSpPr>
          <a:xfrm>
            <a:off x="4008000" y="4288400"/>
            <a:ext cx="1128000" cy="1470900"/>
            <a:chOff x="149225" y="-470125"/>
            <a:chExt cx="1128000" cy="1470900"/>
          </a:xfrm>
        </p:grpSpPr>
        <p:sp>
          <p:nvSpPr>
            <p:cNvPr id="134" name="Google Shape;134;p22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  <p:sp>
          <p:nvSpPr>
            <p:cNvPr id="135" name="Google Shape;135;p22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Manrope"/>
                <a:ea typeface="Manrope"/>
                <a:cs typeface="Manrope"/>
                <a:sym typeface="Manrope"/>
              </a:endParaRPr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5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47" name="Google Shape;147;p24"/>
          <p:cNvSpPr txBox="1">
            <a:spLocks noGrp="1"/>
          </p:cNvSpPr>
          <p:nvPr>
            <p:ph type="subTitle" idx="1"/>
          </p:nvPr>
        </p:nvSpPr>
        <p:spPr>
          <a:xfrm>
            <a:off x="2345949" y="1950825"/>
            <a:ext cx="1886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subTitle" idx="2"/>
          </p:nvPr>
        </p:nvSpPr>
        <p:spPr>
          <a:xfrm>
            <a:off x="5690753" y="1950825"/>
            <a:ext cx="1886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3"/>
          </p:nvPr>
        </p:nvSpPr>
        <p:spPr>
          <a:xfrm>
            <a:off x="2345949" y="3394550"/>
            <a:ext cx="1886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24"/>
          <p:cNvSpPr txBox="1">
            <a:spLocks noGrp="1"/>
          </p:cNvSpPr>
          <p:nvPr>
            <p:ph type="subTitle" idx="4"/>
          </p:nvPr>
        </p:nvSpPr>
        <p:spPr>
          <a:xfrm>
            <a:off x="5690753" y="3394550"/>
            <a:ext cx="1886700" cy="66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24"/>
          <p:cNvSpPr txBox="1">
            <a:spLocks noGrp="1"/>
          </p:cNvSpPr>
          <p:nvPr>
            <p:ph type="subTitle" idx="5"/>
          </p:nvPr>
        </p:nvSpPr>
        <p:spPr>
          <a:xfrm>
            <a:off x="2345949" y="1576525"/>
            <a:ext cx="1886700" cy="4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52" name="Google Shape;152;p24"/>
          <p:cNvSpPr txBox="1">
            <a:spLocks noGrp="1"/>
          </p:cNvSpPr>
          <p:nvPr>
            <p:ph type="subTitle" idx="6"/>
          </p:nvPr>
        </p:nvSpPr>
        <p:spPr>
          <a:xfrm>
            <a:off x="2345949" y="3020450"/>
            <a:ext cx="1886700" cy="4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53" name="Google Shape;153;p24"/>
          <p:cNvSpPr txBox="1">
            <a:spLocks noGrp="1"/>
          </p:cNvSpPr>
          <p:nvPr>
            <p:ph type="subTitle" idx="7"/>
          </p:nvPr>
        </p:nvSpPr>
        <p:spPr>
          <a:xfrm>
            <a:off x="5690749" y="1576525"/>
            <a:ext cx="1886700" cy="4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sp>
        <p:nvSpPr>
          <p:cNvPr id="154" name="Google Shape;154;p24"/>
          <p:cNvSpPr txBox="1">
            <a:spLocks noGrp="1"/>
          </p:cNvSpPr>
          <p:nvPr>
            <p:ph type="subTitle" idx="8"/>
          </p:nvPr>
        </p:nvSpPr>
        <p:spPr>
          <a:xfrm>
            <a:off x="5690749" y="3020450"/>
            <a:ext cx="1886700" cy="49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000">
                <a:solidFill>
                  <a:schemeClr val="dk1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Inter Tight"/>
              <a:buNone/>
              <a:defRPr sz="2400">
                <a:latin typeface="Inter Tight"/>
                <a:ea typeface="Inter Tight"/>
                <a:cs typeface="Inter Tight"/>
                <a:sym typeface="Inter Tight"/>
              </a:defRPr>
            </a:lvl9pPr>
          </a:lstStyle>
          <a:p>
            <a:endParaRPr/>
          </a:p>
        </p:txBody>
      </p:sp>
      <p:grpSp>
        <p:nvGrpSpPr>
          <p:cNvPr id="155" name="Google Shape;155;p24"/>
          <p:cNvGrpSpPr/>
          <p:nvPr/>
        </p:nvGrpSpPr>
        <p:grpSpPr>
          <a:xfrm>
            <a:off x="-240150" y="3824625"/>
            <a:ext cx="1128000" cy="1470900"/>
            <a:chOff x="149225" y="-470125"/>
            <a:chExt cx="1128000" cy="1470900"/>
          </a:xfrm>
        </p:grpSpPr>
        <p:sp>
          <p:nvSpPr>
            <p:cNvPr id="156" name="Google Shape;156;p24"/>
            <p:cNvSpPr/>
            <p:nvPr/>
          </p:nvSpPr>
          <p:spPr>
            <a:xfrm>
              <a:off x="713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4"/>
            <p:cNvSpPr/>
            <p:nvPr/>
          </p:nvSpPr>
          <p:spPr>
            <a:xfrm>
              <a:off x="149225" y="-470125"/>
              <a:ext cx="564000" cy="1470900"/>
            </a:xfrm>
            <a:prstGeom prst="parallelogram">
              <a:avLst>
                <a:gd name="adj" fmla="val 57061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9"/>
          <p:cNvSpPr txBox="1">
            <a:spLocks noGrp="1"/>
          </p:cNvSpPr>
          <p:nvPr>
            <p:ph type="title"/>
          </p:nvPr>
        </p:nvSpPr>
        <p:spPr>
          <a:xfrm>
            <a:off x="2802240" y="896525"/>
            <a:ext cx="3539400" cy="87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1"/>
          </p:nvPr>
        </p:nvSpPr>
        <p:spPr>
          <a:xfrm>
            <a:off x="2802200" y="1767425"/>
            <a:ext cx="35394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9"/>
          <p:cNvSpPr txBox="1"/>
          <p:nvPr/>
        </p:nvSpPr>
        <p:spPr>
          <a:xfrm>
            <a:off x="2548650" y="3389425"/>
            <a:ext cx="4046700" cy="77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endParaRPr sz="1200" b="1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18" name="Google Shape;218;p29"/>
          <p:cNvSpPr/>
          <p:nvPr/>
        </p:nvSpPr>
        <p:spPr>
          <a:xfrm>
            <a:off x="550775" y="3444875"/>
            <a:ext cx="726600" cy="1894500"/>
          </a:xfrm>
          <a:prstGeom prst="parallelogram">
            <a:avLst>
              <a:gd name="adj" fmla="val 57061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000"/>
              <a:buFont typeface="Inter Tight SemiBold"/>
              <a:buNone/>
              <a:defRPr sz="300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2" r:id="rId2"/>
    <p:sldLayoutId id="2147483658" r:id="rId3"/>
    <p:sldLayoutId id="2147483660" r:id="rId4"/>
    <p:sldLayoutId id="2147483663" r:id="rId5"/>
    <p:sldLayoutId id="2147483666" r:id="rId6"/>
    <p:sldLayoutId id="2147483668" r:id="rId7"/>
    <p:sldLayoutId id="2147483670" r:id="rId8"/>
    <p:sldLayoutId id="2147483675" r:id="rId9"/>
    <p:sldLayoutId id="2147483677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azure.microsoft.com/en-us/products/deployment-environments" TargetMode="External"/><Relationship Id="rId3" Type="http://schemas.openxmlformats.org/officeDocument/2006/relationships/hyperlink" Target="https://www.freebookcentre.net/medical_text_books_journals/medical_text_books_online.html" TargetMode="External"/><Relationship Id="rId7" Type="http://schemas.openxmlformats.org/officeDocument/2006/relationships/hyperlink" Target="https://pub.dev/packages/flutter_stripe" TargetMode="External"/><Relationship Id="rId2" Type="http://schemas.openxmlformats.org/officeDocument/2006/relationships/hyperlink" Target="https://www.kaggle.com/datasets/noorsaeed/medicine-recommendation-system-dataset/data" TargetMode="Externa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firebase.google.com/docs/cloud-messaging" TargetMode="External"/><Relationship Id="rId5" Type="http://schemas.openxmlformats.org/officeDocument/2006/relationships/hyperlink" Target="https://huggingface.co/?activityType=update-model&amp;feedType=following" TargetMode="External"/><Relationship Id="rId4" Type="http://schemas.openxmlformats.org/officeDocument/2006/relationships/hyperlink" Target="https://groq.com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>
            <a:spLocks noGrp="1"/>
          </p:cNvSpPr>
          <p:nvPr>
            <p:ph type="ctrTitle"/>
          </p:nvPr>
        </p:nvSpPr>
        <p:spPr>
          <a:xfrm>
            <a:off x="358382" y="62346"/>
            <a:ext cx="7786539" cy="11260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-US" sz="2800" b="1" dirty="0"/>
              <a:t>NextGen AI Healthcare: Symptoms-based Diagnosis and Medical Rentals</a:t>
            </a:r>
            <a:endParaRPr sz="2800" dirty="0"/>
          </a:p>
        </p:txBody>
      </p:sp>
      <p:sp>
        <p:nvSpPr>
          <p:cNvPr id="240" name="Google Shape;240;p35"/>
          <p:cNvSpPr txBox="1">
            <a:spLocks noGrp="1"/>
          </p:cNvSpPr>
          <p:nvPr>
            <p:ph type="subTitle" idx="1"/>
          </p:nvPr>
        </p:nvSpPr>
        <p:spPr>
          <a:xfrm>
            <a:off x="358382" y="1502285"/>
            <a:ext cx="45288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FYP Final Defense Presentation</a:t>
            </a:r>
          </a:p>
        </p:txBody>
      </p:sp>
      <p:sp>
        <p:nvSpPr>
          <p:cNvPr id="241" name="Google Shape;241;p35"/>
          <p:cNvSpPr/>
          <p:nvPr/>
        </p:nvSpPr>
        <p:spPr>
          <a:xfrm flipH="1">
            <a:off x="7409888" y="3306582"/>
            <a:ext cx="3250200" cy="3250200"/>
          </a:xfrm>
          <a:prstGeom prst="donut">
            <a:avLst>
              <a:gd name="adj" fmla="val 976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" name="Picture 6" descr="University of Engineering &amp; Technology, Peshawar - Wikipedia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55552" y="4166755"/>
            <a:ext cx="1088448" cy="97674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2777285" y="4606152"/>
            <a:ext cx="6955100" cy="475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US" sz="1200" b="1" kern="100" dirty="0">
                <a:solidFill>
                  <a:schemeClr val="tx2"/>
                </a:solidFill>
                <a:latin typeface="Inter Tight SemiBold" panose="020B0604020202020204" charset="0"/>
                <a:ea typeface="Inter Tight SemiBold" panose="020B0604020202020204" charset="0"/>
                <a:cs typeface="Inter Tight SemiBold" panose="020B0604020202020204" charset="0"/>
              </a:rPr>
              <a:t>UNIVERSITY OF ENGINEERING AND TECHNOLOGY PESHAWAR</a:t>
            </a:r>
            <a:br>
              <a:rPr lang="en-US" sz="1200" b="1" kern="100" dirty="0">
                <a:solidFill>
                  <a:schemeClr val="tx2"/>
                </a:solidFill>
                <a:latin typeface="Inter Tight SemiBold" panose="020B0604020202020204" charset="0"/>
                <a:ea typeface="Inter Tight SemiBold" panose="020B0604020202020204" charset="0"/>
                <a:cs typeface="Inter Tight SemiBold" panose="020B0604020202020204" charset="0"/>
              </a:rPr>
            </a:br>
            <a:r>
              <a:rPr lang="en-US" sz="1200" b="1" kern="100" dirty="0">
                <a:solidFill>
                  <a:schemeClr val="tx2"/>
                </a:solidFill>
                <a:latin typeface="Inter Tight SemiBold" panose="020B0604020202020204" charset="0"/>
                <a:ea typeface="Inter Tight SemiBold" panose="020B0604020202020204" charset="0"/>
                <a:cs typeface="Inter Tight SemiBold" panose="020B0604020202020204" charset="0"/>
              </a:rPr>
              <a:t>DEPARTMENT OF COMPUTER SYSTEM ENGINEERING</a:t>
            </a:r>
            <a:endParaRPr lang="en-US" sz="1200" kern="100" dirty="0">
              <a:solidFill>
                <a:schemeClr val="tx2"/>
              </a:solidFill>
              <a:latin typeface="Inter Tight SemiBold" panose="020B0604020202020204" charset="0"/>
              <a:ea typeface="Inter Tight SemiBold" panose="020B0604020202020204" charset="0"/>
              <a:cs typeface="Inter Tight SemiBold" panose="020B060402020202020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58382" y="2086210"/>
            <a:ext cx="4852610" cy="22467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Supervised By: 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          Dr. </a:t>
            </a:r>
            <a:r>
              <a:rPr lang="en-US" b="1" dirty="0" err="1">
                <a:solidFill>
                  <a:schemeClr val="tx2"/>
                </a:solidFill>
              </a:rPr>
              <a:t>Nasru</a:t>
            </a:r>
            <a:r>
              <a:rPr lang="en-US" b="1" dirty="0">
                <a:solidFill>
                  <a:schemeClr val="tx2"/>
                </a:solidFill>
              </a:rPr>
              <a:t> </a:t>
            </a:r>
            <a:r>
              <a:rPr lang="en-US" b="1" dirty="0" err="1">
                <a:solidFill>
                  <a:schemeClr val="tx2"/>
                </a:solidFill>
              </a:rPr>
              <a:t>Minallah</a:t>
            </a:r>
            <a:endParaRPr lang="en-US" b="1" dirty="0">
              <a:solidFill>
                <a:schemeClr val="tx2"/>
              </a:solidFill>
            </a:endParaRPr>
          </a:p>
          <a:p>
            <a:endParaRPr lang="en-US" b="1" dirty="0">
              <a:solidFill>
                <a:schemeClr val="tx2"/>
              </a:solidFill>
            </a:endParaRPr>
          </a:p>
          <a:p>
            <a:r>
              <a:rPr lang="en-US" b="1" dirty="0">
                <a:solidFill>
                  <a:schemeClr val="tx2"/>
                </a:solidFill>
              </a:rPr>
              <a:t>Group Members: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            Muhammad Umar Jan   21PWCSE2000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            Muhammad Saad           21PWCSE1997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            Muhammad Zaid            21PWCSE1991</a:t>
            </a:r>
          </a:p>
          <a:p>
            <a:r>
              <a:rPr lang="en-US" b="1" dirty="0">
                <a:solidFill>
                  <a:schemeClr val="tx2"/>
                </a:solidFill>
              </a:rPr>
              <a:t>                            Muhammad Ilyas           21PWCSE2055</a:t>
            </a:r>
          </a:p>
          <a:p>
            <a:endParaRPr lang="en-US" b="1" dirty="0">
              <a:solidFill>
                <a:schemeClr val="tx2"/>
              </a:solidFill>
            </a:endParaRPr>
          </a:p>
          <a:p>
            <a:endParaRPr lang="en-US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F914BDD-4242-4D8E-B8D3-64CE17971C2E}"/>
              </a:ext>
            </a:extLst>
          </p:cNvPr>
          <p:cNvSpPr txBox="1"/>
          <p:nvPr/>
        </p:nvSpPr>
        <p:spPr>
          <a:xfrm>
            <a:off x="1134658" y="507258"/>
            <a:ext cx="330385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tx2"/>
                </a:solidFill>
                <a:latin typeface="Manrope"/>
                <a:sym typeface="Manrope"/>
              </a:rPr>
              <a:t>Data</a:t>
            </a:r>
            <a:r>
              <a:rPr lang="en-US" dirty="0"/>
              <a:t> </a:t>
            </a:r>
            <a:r>
              <a:rPr lang="en-US" sz="2000" b="1" dirty="0">
                <a:solidFill>
                  <a:schemeClr val="tx2"/>
                </a:solidFill>
                <a:latin typeface="Manrope"/>
                <a:sym typeface="Manrope"/>
              </a:rPr>
              <a:t>Statistics</a:t>
            </a:r>
            <a:endParaRPr lang="en-PK" sz="2000" b="1" dirty="0">
              <a:solidFill>
                <a:schemeClr val="tx2"/>
              </a:solidFill>
              <a:latin typeface="Manrope"/>
              <a:sym typeface="Manrope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912D862-D800-4E7C-9B5C-F9D6FEDD2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843" y="1165319"/>
            <a:ext cx="628650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0221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Correlation in-between features</a:t>
            </a:r>
            <a:br>
              <a:rPr lang="en" dirty="0"/>
            </a:br>
            <a:endParaRPr dirty="0"/>
          </a:p>
        </p:txBody>
      </p:sp>
      <p:pic>
        <p:nvPicPr>
          <p:cNvPr id="1026" name="Picture 2" descr="https://www.kaggleusercontent.com/kf/222984674/eyJhbGciOiJkaXIiLCJlbmMiOiJBMTI4Q0JDLUhTMjU2In0..eoyo2DkO0sEZXTuGcsFozw.oqCtBCtlPGaqy_Et-go24dwf2voKq-dK5cgH4Gwp1zfIq4nLeR_IkQDI-z4ILtZ2xwviIErXeUUS1Y5aN5HKTFMlWQlwZs88jB04w8954GiMLozf3pV4uDw-lQwV34xO7X7CKwv_xbhc873qQxF33a50hdYDJaaU9hn3buD0rgTVoa45gY1wyy-jwFBGqTNP_CZ9UL0Fbo_hguW3AyIPq2S6I-5VNxgdWdlYKW1GJy1W2PiO0zsnIClaww3ogKgEyarbZqZrefqOTG48hCt6TJfGRzy6wSsGNsz2ki3V7cN9pXLLFN6oxxl_BukAdDHFL1EL1aE2QxydbSdG5E8_5uoxT79e5PVS06bu4-3errKLNn_qpLo2TTG6IocZY-orlPpq_QW2QFR4HiXDQIXp61Its1122sljdelZfO0FjpMyi-JgG9V3poZjCpBRefvWTU_cO29CCF6Jlq2h_tlbC88gpXGVkbGHarQ86MHQdubT0HiXtWw0ycgz36CLkC7tCqzWcfthwx8dhg1DN8roCOLbmUBShtLDGFSwiYJNY_KPIDechKZg7ebk9Zv4ktVTKA7UC6P4W4uU6YDygSJ5ecOwW0nRbMkob_DrvnREV17qw7oMQIhp9r9D7TuxDjQ5tsAzt_aYw3e5CDDstwDR6A.MYHWXNi8Fq-0Bpeldv-JkA/__results___files/__results___10_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>
            <a:off x="2638792" y="975266"/>
            <a:ext cx="3951334" cy="41961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9E1C0D5-F078-41F2-B68C-14BC098A9654}"/>
              </a:ext>
            </a:extLst>
          </p:cNvPr>
          <p:cNvSpPr txBox="1"/>
          <p:nvPr/>
        </p:nvSpPr>
        <p:spPr>
          <a:xfrm>
            <a:off x="607375" y="327048"/>
            <a:ext cx="36309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Medical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Chatbot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A27174D-B9E2-4D2A-BD29-95C0D51E190E}"/>
              </a:ext>
            </a:extLst>
          </p:cNvPr>
          <p:cNvSpPr txBox="1"/>
          <p:nvPr/>
        </p:nvSpPr>
        <p:spPr>
          <a:xfrm>
            <a:off x="607375" y="1121307"/>
            <a:ext cx="6754546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Semantic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Search: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User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query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is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embedded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using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Sentence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Transformers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matched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against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FAISS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index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built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from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medical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PDF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book.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Arial" panose="020B0604020202020204" pitchFamily="34" charset="0"/>
              <a:sym typeface="Manrope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Context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Retrieval: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Top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relevant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passages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are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retrieved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combined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with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the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query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for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informed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response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generation.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Response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Generation: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Llama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model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via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Groq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API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generates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accurate,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context-aware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medical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answer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within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sym typeface="Manrope"/>
              </a:rPr>
              <a:t>Seconds</a:t>
            </a:r>
            <a:r>
              <a:rPr lang="en-US" dirty="0"/>
              <a:t>.</a:t>
            </a: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7904985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A562F906-8419-4D99-A44E-9E99707A5238}"/>
              </a:ext>
            </a:extLst>
          </p:cNvPr>
          <p:cNvSpPr txBox="1"/>
          <p:nvPr/>
        </p:nvSpPr>
        <p:spPr>
          <a:xfrm>
            <a:off x="1067912" y="547306"/>
            <a:ext cx="38645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Pipeline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of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Chat-Bot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97BC16-C619-4DD7-89DC-8F0BC1AC01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7912" y="1334960"/>
            <a:ext cx="6572250" cy="3448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2511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9EFA6C-F9DA-49D4-8CCB-43D6209BB4AD}"/>
              </a:ext>
            </a:extLst>
          </p:cNvPr>
          <p:cNvSpPr txBox="1"/>
          <p:nvPr/>
        </p:nvSpPr>
        <p:spPr>
          <a:xfrm>
            <a:off x="493909" y="273653"/>
            <a:ext cx="44118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APP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Services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471EBA6A-B945-4FD8-B148-6D765FC22FC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070" y="-4441694"/>
            <a:ext cx="8209577" cy="9233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n-US" altLang="en-PK" sz="1800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lang="en-US" altLang="en-PK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PK" sz="1600" b="1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altLang="en-PK" sz="1600" b="1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AI</a:t>
            </a:r>
            <a:r>
              <a:rPr kumimoji="0" lang="en-PK" altLang="en-PK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Diagnosis: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Instant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disease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prediction,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prognosis,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and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recommendations</a:t>
            </a:r>
            <a:r>
              <a:rPr lang="en-US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 integrated using TFlite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.</a:t>
            </a:r>
            <a:endParaRPr lang="en-US" altLang="en-PK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kumimoji="0" lang="en-PK" altLang="en-PK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Chatbot: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RAG-based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chatbot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with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PDF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knowledge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base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(Groq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+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LLaMA)</a:t>
            </a:r>
            <a:r>
              <a:rPr lang="en-US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 integrated using Flask API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.</a:t>
            </a:r>
            <a:endParaRPr lang="en-US" altLang="en-PK" sz="1600" b="1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Live</a:t>
            </a:r>
            <a:r>
              <a:rPr kumimoji="0" lang="en-PK" altLang="en-PK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Device</a:t>
            </a:r>
            <a:r>
              <a:rPr kumimoji="0" lang="en-PK" altLang="en-PK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Listings: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Real-time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equipment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rental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via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Flutter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app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PK" altLang="en-PK" sz="1800" b="1" dirty="0">
                <a:solidFill>
                  <a:schemeClr val="tx2"/>
                </a:solidFill>
                <a:latin typeface="Arial" panose="020B0604020202020204" pitchFamily="34" charset="0"/>
              </a:rPr>
              <a:t>Secure</a:t>
            </a:r>
            <a:r>
              <a:rPr kumimoji="0" lang="en-PK" altLang="en-PK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800" b="1" dirty="0">
                <a:solidFill>
                  <a:schemeClr val="tx2"/>
                </a:solidFill>
                <a:latin typeface="Arial" panose="020B0604020202020204" pitchFamily="34" charset="0"/>
              </a:rPr>
              <a:t>Login:</a:t>
            </a:r>
            <a:r>
              <a:rPr kumimoji="0" lang="en-PK" altLang="en-PK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Google</a:t>
            </a:r>
            <a:r>
              <a:rPr kumimoji="0" lang="en-PK" altLang="en-PK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OAuth</a:t>
            </a:r>
            <a:r>
              <a:rPr kumimoji="0" lang="en-PK" altLang="en-PK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2.0</a:t>
            </a:r>
            <a:r>
              <a:rPr lang="en-US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 for secure authentication</a:t>
            </a:r>
            <a:r>
              <a:rPr lang="en-PK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.</a:t>
            </a:r>
            <a:endParaRPr lang="en-US" altLang="en-PK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Data</a:t>
            </a:r>
            <a:r>
              <a:rPr kumimoji="0" lang="en-PK" altLang="en-PK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b="1" dirty="0">
                <a:solidFill>
                  <a:schemeClr val="tx2"/>
                </a:solidFill>
                <a:latin typeface="Arial" panose="020B0604020202020204" pitchFamily="34" charset="0"/>
              </a:rPr>
              <a:t>Security: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Mi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nimal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PK" altLang="en-PK" sz="1600" dirty="0">
                <a:solidFill>
                  <a:schemeClr val="tx2"/>
                </a:solidFill>
                <a:latin typeface="Arial" panose="020B0604020202020204" pitchFamily="34" charset="0"/>
              </a:rPr>
              <a:t>storage,</a:t>
            </a:r>
            <a:r>
              <a:rPr kumimoji="0" lang="en-PK" altLang="en-PK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only medical item related data and user accounts stored in MongoDB while</a:t>
            </a:r>
            <a:r>
              <a:rPr lang="en-US" altLang="en-PK" sz="1800" dirty="0">
                <a:solidFill>
                  <a:schemeClr val="tx1"/>
                </a:solidFill>
                <a:latin typeface="Arial" panose="020B0604020202020204" pitchFamily="34" charset="0"/>
              </a:rPr>
              <a:t> </a:t>
            </a:r>
            <a:r>
              <a:rPr lang="en-US" altLang="en-PK" sz="1800" dirty="0">
                <a:solidFill>
                  <a:schemeClr val="tx2"/>
                </a:solidFill>
                <a:latin typeface="Arial" panose="020B0604020202020204" pitchFamily="34" charset="0"/>
              </a:rPr>
              <a:t>all chatbot interactions and symptoms stored locally.</a:t>
            </a:r>
            <a:endParaRPr lang="en-US" sz="1800" b="1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Notifications via FCM Token: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We use Firebase Cloud Messaging (FCM) to send instant, secure push notifications to users using device-specific FCM tokens.[5]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Image Hosting: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All images hosted on Cloundinary.</a:t>
            </a:r>
          </a:p>
          <a:p>
            <a:pPr marL="285750" lvl="2" indent="-285750" eaLnBrk="0" fontAlgn="base" hangingPunct="0">
              <a:spcBef>
                <a:spcPct val="0"/>
              </a:spcBef>
              <a:spcAft>
                <a:spcPct val="0"/>
              </a:spcAft>
              <a:buClrTx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2961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F43713C-5FD3-433F-89A5-642FC68D1CFB}"/>
              </a:ext>
            </a:extLst>
          </p:cNvPr>
          <p:cNvSpPr txBox="1"/>
          <p:nvPr/>
        </p:nvSpPr>
        <p:spPr>
          <a:xfrm>
            <a:off x="400050" y="276880"/>
            <a:ext cx="43917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APP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Database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8C39BE5-7550-49D2-B76A-1A38C679FB56}"/>
              </a:ext>
            </a:extLst>
          </p:cNvPr>
          <p:cNvSpPr txBox="1"/>
          <p:nvPr/>
        </p:nvSpPr>
        <p:spPr>
          <a:xfrm>
            <a:off x="360420" y="901051"/>
            <a:ext cx="878358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Why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NodeJS &amp; MongoDB:</a:t>
            </a:r>
            <a:r>
              <a:rPr lang="en-US" b="1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chose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NodeJS and MongoDB for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their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robust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features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ease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of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integration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with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Flutter.</a:t>
            </a:r>
          </a:p>
          <a:p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Key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Tables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Users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Manages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account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info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(name</a:t>
            </a:r>
            <a:r>
              <a:rPr lang="en-US" dirty="0"/>
              <a:t>,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email</a:t>
            </a:r>
            <a:r>
              <a:rPr lang="en-US" dirty="0"/>
              <a:t>,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CNIC</a:t>
            </a:r>
            <a:r>
              <a:rPr lang="en-US" dirty="0"/>
              <a:t>,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profile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pic),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authentication,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preferences.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Items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Stores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device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details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(name,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description,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images,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price</a:t>
            </a:r>
            <a:r>
              <a:rPr lang="en-US" dirty="0"/>
              <a:t>,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availability).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Item Borrowed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Tracks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rental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activity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(borrower,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lender,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dates,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status,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payment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method).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Item Review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Holds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feedback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ratings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from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users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after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renting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items.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Wishlist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: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Lets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users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save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items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they're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interested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renting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later.</a:t>
            </a:r>
          </a:p>
          <a:p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Challenges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b="1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Fixes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Real-Time Sync Delays: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 Occasional lags in data reflection were observed → implemented MongoDB change streams for real-time updates. 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Schema Flexibility: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 Adding new fields caused compatibility issues with existing code → adopted version-controlled schemas using Mongoose with default values and conditional fallbacks. </a:t>
            </a:r>
          </a:p>
        </p:txBody>
      </p:sp>
    </p:spTree>
    <p:extLst>
      <p:ext uri="{BB962C8B-B14F-4D97-AF65-F5344CB8AC3E}">
        <p14:creationId xmlns:p14="http://schemas.microsoft.com/office/powerpoint/2010/main" val="15904341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EBAA62A-C445-4DA3-A9D0-1B240D8EF502}"/>
              </a:ext>
            </a:extLst>
          </p:cNvPr>
          <p:cNvSpPr/>
          <p:nvPr/>
        </p:nvSpPr>
        <p:spPr>
          <a:xfrm>
            <a:off x="735690" y="395503"/>
            <a:ext cx="251222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APP</a:t>
            </a:r>
            <a:r>
              <a:rPr lang="en-US" dirty="0"/>
              <a:t> 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Database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301D40F-C075-4100-87C0-09767B8BC6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655" y="433198"/>
            <a:ext cx="7012746" cy="4944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380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D9ECE11-D766-4B06-96C4-05D99F02792F}"/>
              </a:ext>
            </a:extLst>
          </p:cNvPr>
          <p:cNvSpPr txBox="1"/>
          <p:nvPr/>
        </p:nvSpPr>
        <p:spPr>
          <a:xfrm>
            <a:off x="584015" y="393794"/>
            <a:ext cx="494577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Application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Key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Feature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7944A03-360C-4BD3-B436-BE42F307CE5C}"/>
              </a:ext>
            </a:extLst>
          </p:cNvPr>
          <p:cNvSpPr txBox="1"/>
          <p:nvPr/>
        </p:nvSpPr>
        <p:spPr>
          <a:xfrm>
            <a:off x="584015" y="1261472"/>
            <a:ext cx="797597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AI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Diagnosis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Symptom-based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disease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prediction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with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ANN,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prognosis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assessment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treatment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recommendations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Chatbot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RAG-based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AI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chat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using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Llama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(via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Groq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API)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with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semantic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search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over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PDFs, integrated with app using Flask API.[3]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Device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Rental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System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Real-time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browsing,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renting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secure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payments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for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home-use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medical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equipment.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User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Profiles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Google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login,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account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settings,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order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history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personalized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wish lists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Rental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Process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Flow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Select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device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→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Choose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duration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→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Confirm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payment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→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Track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request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status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Real-Time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Notifications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Instant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alerts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for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requests,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approvals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return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reminders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via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Firebase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Cloud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Messaging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Review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&amp;</a:t>
            </a:r>
            <a:r>
              <a:rPr lang="en-US" dirty="0"/>
              <a:t> </a:t>
            </a:r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Ratings</a:t>
            </a:r>
            <a:r>
              <a:rPr lang="en-US" dirty="0"/>
              <a:t>: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Post-rental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feedback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system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with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star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ratings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to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build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trust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and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improve</a:t>
            </a:r>
            <a:r>
              <a:rPr lang="en-US" dirty="0"/>
              <a:t>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quality</a:t>
            </a:r>
          </a:p>
          <a:p>
            <a:endParaRPr lang="en-PK" sz="1600" b="1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10588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2944811F-1A2D-49E0-A45E-64C4F801AE24}"/>
              </a:ext>
            </a:extLst>
          </p:cNvPr>
          <p:cNvSpPr txBox="1"/>
          <p:nvPr/>
        </p:nvSpPr>
        <p:spPr>
          <a:xfrm>
            <a:off x="937761" y="560654"/>
            <a:ext cx="32237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Deployments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1DEB134-E101-42D7-ADBD-4F32E553B964}"/>
              </a:ext>
            </a:extLst>
          </p:cNvPr>
          <p:cNvSpPr/>
          <p:nvPr/>
        </p:nvSpPr>
        <p:spPr>
          <a:xfrm>
            <a:off x="937761" y="1135757"/>
            <a:ext cx="7518770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Backend on Edge Devices:</a:t>
            </a:r>
            <a:b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Our Flask API and AI model server run on Azure's B2 plan, while the Node.js backend operates on the B1 plan. We scale up easily if needed.[7]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Frontend on Diawi:</a:t>
            </a:r>
            <a:br>
              <a:rPr lang="en-US" dirty="0">
                <a:solidFill>
                  <a:srgbClr val="FAFAFC"/>
                </a:solidFill>
                <a:latin typeface="system-ui"/>
              </a:rPr>
            </a:b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The Flutter-based frontend is distributed via Diawi for easy testing and installation, offering lightweight deployment and seamless integration for mobile devices[8].</a:t>
            </a:r>
          </a:p>
          <a:p>
            <a: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  <a:t>Database on Cosmos DB :</a:t>
            </a:r>
            <a:br>
              <a:rPr lang="en-US" sz="1600" b="1" dirty="0">
                <a:solidFill>
                  <a:schemeClr val="tx2"/>
                </a:solidFill>
                <a:latin typeface="Arial" panose="020B0604020202020204" pitchFamily="34" charset="0"/>
              </a:rPr>
            </a:b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We store critical data locally using Cosmos DB on Azure , enabling </a:t>
            </a:r>
            <a:r>
              <a:rPr lang="en-US" sz="1600">
                <a:solidFill>
                  <a:schemeClr val="tx2"/>
                </a:solidFill>
                <a:latin typeface="Arial" panose="020B0604020202020204" pitchFamily="34" charset="0"/>
              </a:rPr>
              <a:t>real-time querying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and synchronization.</a:t>
            </a:r>
          </a:p>
        </p:txBody>
      </p:sp>
    </p:spTree>
    <p:extLst>
      <p:ext uri="{BB962C8B-B14F-4D97-AF65-F5344CB8AC3E}">
        <p14:creationId xmlns:p14="http://schemas.microsoft.com/office/powerpoint/2010/main" val="2524290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4BD35C-F31A-40F2-B9DB-A6EC3354E89D}"/>
              </a:ext>
            </a:extLst>
          </p:cNvPr>
          <p:cNvSpPr txBox="1"/>
          <p:nvPr/>
        </p:nvSpPr>
        <p:spPr>
          <a:xfrm>
            <a:off x="1975638" y="126815"/>
            <a:ext cx="50725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Video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Demonstration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pic>
        <p:nvPicPr>
          <p:cNvPr id="5" name="Healthcare">
            <a:hlinkClick r:id="" action="ppaction://media"/>
            <a:extLst>
              <a:ext uri="{FF2B5EF4-FFF2-40B4-BE49-F238E27FC236}">
                <a16:creationId xmlns:a16="http://schemas.microsoft.com/office/drawing/2014/main" id="{7308BA50-5CCF-46F7-B01D-4D23EFF49D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713" y="870292"/>
            <a:ext cx="7174099" cy="4035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8920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09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748AB-8098-4133-91E4-B74C99CFC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Presentation Outline</a:t>
            </a:r>
            <a:endParaRPr lang="en-PK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B056C80-39AC-4862-8C3C-D37F6D15C094}"/>
              </a:ext>
            </a:extLst>
          </p:cNvPr>
          <p:cNvSpPr txBox="1"/>
          <p:nvPr/>
        </p:nvSpPr>
        <p:spPr>
          <a:xfrm>
            <a:off x="720000" y="1329691"/>
            <a:ext cx="4217158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Problem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Statement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Brief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Literature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Review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Proposed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Solution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Methodology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Diagram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Milestone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Achieved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Results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Conclusion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Future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402174493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F1B3226-DD9B-4AFE-A126-CE7B42154648}"/>
              </a:ext>
            </a:extLst>
          </p:cNvPr>
          <p:cNvSpPr txBox="1"/>
          <p:nvPr/>
        </p:nvSpPr>
        <p:spPr>
          <a:xfrm>
            <a:off x="1435007" y="280327"/>
            <a:ext cx="3884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Future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Work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7DE68F-5B14-43DD-82AE-B2EA2EFB2A2E}"/>
              </a:ext>
            </a:extLst>
          </p:cNvPr>
          <p:cNvSpPr txBox="1"/>
          <p:nvPr/>
        </p:nvSpPr>
        <p:spPr>
          <a:xfrm>
            <a:off x="627399" y="1274820"/>
            <a:ext cx="7648922" cy="35883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PK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D4D2171-9D2D-438D-A6D1-9834C52E4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4516" y="1274819"/>
            <a:ext cx="6420823" cy="3588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972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295A0F-5695-405B-8C6B-1A0B3F9CCDAF}"/>
              </a:ext>
            </a:extLst>
          </p:cNvPr>
          <p:cNvSpPr txBox="1"/>
          <p:nvPr/>
        </p:nvSpPr>
        <p:spPr>
          <a:xfrm>
            <a:off x="574003" y="708602"/>
            <a:ext cx="34840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References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1367ECC-CCA1-4A76-940A-1D955D2DB8A1}"/>
              </a:ext>
            </a:extLst>
          </p:cNvPr>
          <p:cNvSpPr txBox="1"/>
          <p:nvPr/>
        </p:nvSpPr>
        <p:spPr>
          <a:xfrm>
            <a:off x="574003" y="1541798"/>
            <a:ext cx="799599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[1]  https://www.kaggle.com/datasets/noorsaeed/medicine-recommendation-system-dataset/data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[2]https://www.freebookcentre.net/medical_text_books_journals/medical_text_books_online.html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[3] https://groq.com/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[4] https://huggingface.co/?activityType=update-model&amp;feedType=following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[5] https://firebase.google.com/docs/cloud-messaging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[6] https://pub.dev/packages/flutter_stripe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[7] </a:t>
            </a:r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https://azure.microsoft.com/en-us/products/deployment-environments</a:t>
            </a:r>
            <a:endParaRPr 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r>
              <a:rPr lang="en-US" sz="1600" dirty="0">
                <a:solidFill>
                  <a:schemeClr val="tx2"/>
                </a:solidFill>
                <a:latin typeface="Arial" panose="020B0604020202020204" pitchFamily="34" charset="0"/>
              </a:rPr>
              <a:t>[8] https://i.diawi.com/E6uqCj</a:t>
            </a:r>
            <a:endParaRPr lang="en-PK" sz="1600" dirty="0">
              <a:solidFill>
                <a:schemeClr val="tx2"/>
              </a:solidFill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26765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p69"/>
          <p:cNvSpPr txBox="1">
            <a:spLocks noGrp="1"/>
          </p:cNvSpPr>
          <p:nvPr>
            <p:ph type="title"/>
          </p:nvPr>
        </p:nvSpPr>
        <p:spPr>
          <a:xfrm>
            <a:off x="2802240" y="896525"/>
            <a:ext cx="3539400" cy="870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/>
          </a:p>
        </p:txBody>
      </p:sp>
      <p:sp>
        <p:nvSpPr>
          <p:cNvPr id="782" name="Google Shape;782;p69"/>
          <p:cNvSpPr txBox="1">
            <a:spLocks noGrp="1"/>
          </p:cNvSpPr>
          <p:nvPr>
            <p:ph type="subTitle" idx="1"/>
          </p:nvPr>
        </p:nvSpPr>
        <p:spPr>
          <a:xfrm>
            <a:off x="2802200" y="1767425"/>
            <a:ext cx="3539400" cy="95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Do you have any questions?</a:t>
            </a:r>
            <a:endParaRPr b="1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Manrope Medium"/>
                <a:ea typeface="Manrope Medium"/>
                <a:cs typeface="Manrope Medium"/>
                <a:sym typeface="Manrope Medium"/>
              </a:rPr>
              <a:t>umar2exe@gmail.com</a:t>
            </a:r>
            <a:endParaRPr dirty="0">
              <a:latin typeface="Manrope Medium"/>
              <a:ea typeface="Manrope Medium"/>
              <a:cs typeface="Manrope Medium"/>
              <a:sym typeface="Manrope Medium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Manrope Medium"/>
                <a:ea typeface="Manrope Medium"/>
                <a:cs typeface="Manrope Medium"/>
                <a:sym typeface="Manrope Medium"/>
              </a:rPr>
              <a:t>+</a:t>
            </a:r>
            <a:r>
              <a:rPr lang="en-US" dirty="0">
                <a:latin typeface="Manrope Medium"/>
                <a:ea typeface="Manrope Medium"/>
                <a:cs typeface="Manrope Medium"/>
                <a:sym typeface="Manrope Medium"/>
              </a:rPr>
              <a:t>923179919987</a:t>
            </a:r>
            <a:endParaRPr dirty="0">
              <a:latin typeface="Manrope Medium"/>
              <a:ea typeface="Manrope Medium"/>
              <a:cs typeface="Manrope Medium"/>
              <a:sym typeface="Manrope Medium"/>
            </a:endParaRPr>
          </a:p>
        </p:txBody>
      </p:sp>
      <p:sp>
        <p:nvSpPr>
          <p:cNvPr id="799" name="Google Shape;799;p69"/>
          <p:cNvSpPr/>
          <p:nvPr/>
        </p:nvSpPr>
        <p:spPr>
          <a:xfrm flipH="1">
            <a:off x="7289613" y="946657"/>
            <a:ext cx="3250200" cy="3250200"/>
          </a:xfrm>
          <a:prstGeom prst="donut">
            <a:avLst>
              <a:gd name="adj" fmla="val 9762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B5871B9-C5BB-41D7-B009-4EB50B331B5C}"/>
              </a:ext>
            </a:extLst>
          </p:cNvPr>
          <p:cNvSpPr txBox="1"/>
          <p:nvPr/>
        </p:nvSpPr>
        <p:spPr>
          <a:xfrm>
            <a:off x="382137" y="887103"/>
            <a:ext cx="41284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</a:lstStyle>
          <a:p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Problem  Statement</a:t>
            </a:r>
            <a:endParaRPr lang="en-PK" sz="2800" b="1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5790B2-EEF9-4530-B744-6593F8B9DD8D}"/>
              </a:ext>
            </a:extLst>
          </p:cNvPr>
          <p:cNvSpPr txBox="1"/>
          <p:nvPr/>
        </p:nvSpPr>
        <p:spPr>
          <a:xfrm>
            <a:off x="382137" y="1746914"/>
            <a:ext cx="711048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Delayed diagnosis and lack of accessible medical guidance.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Scarcity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of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affordable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medical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equipment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patients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home.</a:t>
            </a:r>
          </a:p>
          <a:p>
            <a:endParaRPr lang="en-US" dirty="0">
              <a:solidFill>
                <a:schemeClr val="tx2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Need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intelligent,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scalable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solutions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healthcare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access.</a:t>
            </a:r>
            <a:endParaRPr lang="en-PK" dirty="0">
              <a:solidFill>
                <a:schemeClr val="tx2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4881168-1097-46B3-A925-6D9722C79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6054" y="1924335"/>
            <a:ext cx="3364172" cy="3091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2240949"/>
      </p:ext>
    </p:extLst>
  </p:cSld>
  <p:clrMapOvr>
    <a:overrideClrMapping bg1="lt1" tx1="dk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1E506C-B8C2-4AAA-A241-D96FB75D8D3E}"/>
              </a:ext>
            </a:extLst>
          </p:cNvPr>
          <p:cNvSpPr txBox="1"/>
          <p:nvPr/>
        </p:nvSpPr>
        <p:spPr>
          <a:xfrm>
            <a:off x="469652" y="840333"/>
            <a:ext cx="4769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Brief </a:t>
            </a:r>
            <a:r>
              <a:rPr lang="en-US" dirty="0"/>
              <a:t> </a:t>
            </a:r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Literature </a:t>
            </a:r>
            <a:r>
              <a:rPr lang="en-US" dirty="0"/>
              <a:t> </a:t>
            </a:r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Review</a:t>
            </a:r>
            <a:endParaRPr lang="en-PK" sz="2800" b="1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F4EA82D-2061-47C9-8339-B4F2290FDDBB}"/>
              </a:ext>
            </a:extLst>
          </p:cNvPr>
          <p:cNvSpPr txBox="1"/>
          <p:nvPr/>
        </p:nvSpPr>
        <p:spPr>
          <a:xfrm>
            <a:off x="416256" y="1908893"/>
            <a:ext cx="688136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AI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models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(ANN,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NLP)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healthcare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diagnosis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assistance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RAG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architectures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enhance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chatbot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relevance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domain-specific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documents</a:t>
            </a:r>
            <a:r>
              <a:rPr lang="en-U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Device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rental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platforms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can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reduce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healthcare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costs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improve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access</a:t>
            </a:r>
            <a:r>
              <a:rPr lang="en-US" dirty="0"/>
              <a:t>.</a:t>
            </a:r>
          </a:p>
          <a:p>
            <a:endParaRPr lang="en-PK" b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4782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0ED0AF4-17E7-45B6-B77F-4CE963A7B3C3}"/>
              </a:ext>
            </a:extLst>
          </p:cNvPr>
          <p:cNvSpPr txBox="1"/>
          <p:nvPr/>
        </p:nvSpPr>
        <p:spPr>
          <a:xfrm>
            <a:off x="660770" y="680793"/>
            <a:ext cx="32771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Proposed</a:t>
            </a:r>
            <a:r>
              <a:rPr lang="en-US" dirty="0"/>
              <a:t> </a:t>
            </a:r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Solution</a:t>
            </a:r>
            <a:endParaRPr lang="en-PK" sz="2800" b="1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F41F18B-9C68-4593-A4D3-C6613EBF2218}"/>
              </a:ext>
            </a:extLst>
          </p:cNvPr>
          <p:cNvSpPr txBox="1"/>
          <p:nvPr/>
        </p:nvSpPr>
        <p:spPr>
          <a:xfrm>
            <a:off x="660770" y="1663809"/>
            <a:ext cx="616719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</a:rPr>
              <a:t>Diagnosis</a:t>
            </a:r>
            <a:r>
              <a:rPr lang="en-US" b="1" dirty="0"/>
              <a:t> </a:t>
            </a:r>
            <a:r>
              <a:rPr lang="en-US" b="1" dirty="0">
                <a:solidFill>
                  <a:schemeClr val="tx2"/>
                </a:solidFill>
              </a:rPr>
              <a:t>System</a:t>
            </a:r>
            <a:r>
              <a:rPr lang="en-US" dirty="0">
                <a:solidFill>
                  <a:schemeClr val="tx2"/>
                </a:solidFill>
              </a:rPr>
              <a:t>: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ANN-based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disease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prediction,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prognosis,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recommendations.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</a:rPr>
              <a:t>Chatbot: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RAG-based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system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Llama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FAISS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accurate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medical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responses.</a:t>
            </a:r>
          </a:p>
          <a:p>
            <a:endParaRPr lang="en-US" dirty="0"/>
          </a:p>
          <a:p>
            <a:r>
              <a:rPr lang="en-US" b="1" dirty="0">
                <a:solidFill>
                  <a:schemeClr val="tx2"/>
                </a:solidFill>
              </a:rPr>
              <a:t>Rental</a:t>
            </a:r>
            <a:r>
              <a:rPr lang="en-US" b="1" dirty="0"/>
              <a:t> </a:t>
            </a:r>
            <a:r>
              <a:rPr lang="en-US" b="1" dirty="0">
                <a:solidFill>
                  <a:schemeClr val="tx2"/>
                </a:solidFill>
              </a:rPr>
              <a:t>App:</a:t>
            </a:r>
            <a:r>
              <a:rPr lang="en-US" b="1" dirty="0"/>
              <a:t> </a:t>
            </a:r>
            <a:r>
              <a:rPr lang="en-US" dirty="0">
                <a:solidFill>
                  <a:schemeClr val="tx2"/>
                </a:solidFill>
              </a:rPr>
              <a:t>Flutter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+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Firebase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app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secure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medical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equipment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rentals.</a:t>
            </a:r>
          </a:p>
          <a:p>
            <a:endParaRPr lang="en-PK" dirty="0"/>
          </a:p>
        </p:txBody>
      </p:sp>
    </p:spTree>
    <p:extLst>
      <p:ext uri="{BB962C8B-B14F-4D97-AF65-F5344CB8AC3E}">
        <p14:creationId xmlns:p14="http://schemas.microsoft.com/office/powerpoint/2010/main" val="36438118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0BC40976-64D4-4302-9986-A8B09B823ED0}"/>
              </a:ext>
            </a:extLst>
          </p:cNvPr>
          <p:cNvSpPr txBox="1"/>
          <p:nvPr/>
        </p:nvSpPr>
        <p:spPr>
          <a:xfrm>
            <a:off x="1074586" y="287002"/>
            <a:ext cx="423827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Methodology</a:t>
            </a:r>
            <a:r>
              <a:rPr lang="en-US" dirty="0"/>
              <a:t> </a:t>
            </a:r>
            <a:r>
              <a:rPr lang="en-US" sz="2800" b="1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</a:rPr>
              <a:t>Workflow</a:t>
            </a:r>
            <a:endParaRPr lang="en-PK" sz="2800" b="1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081DD6AE-ECBC-41D6-9791-0D0D1D4F5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898" y="687469"/>
            <a:ext cx="6847537" cy="3945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769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BEC929E1-847E-49C1-A5C2-492779571D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2117" y="2034957"/>
            <a:ext cx="4471883" cy="310854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0A38B080-C1FD-4AD3-B17E-4D573E581F40}"/>
              </a:ext>
            </a:extLst>
          </p:cNvPr>
          <p:cNvSpPr txBox="1"/>
          <p:nvPr/>
        </p:nvSpPr>
        <p:spPr>
          <a:xfrm>
            <a:off x="714166" y="253629"/>
            <a:ext cx="355748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Methodology</a:t>
            </a:r>
            <a:r>
              <a:rPr lang="en-US" dirty="0"/>
              <a:t> </a:t>
            </a:r>
            <a:r>
              <a:rPr lang="en-US" sz="2800" dirty="0">
                <a:solidFill>
                  <a:schemeClr val="lt2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Tools</a:t>
            </a:r>
            <a:endParaRPr lang="en-PK" sz="2800" dirty="0">
              <a:solidFill>
                <a:schemeClr val="lt2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7258800-53E8-4093-9943-B7D14AF203C3}"/>
              </a:ext>
            </a:extLst>
          </p:cNvPr>
          <p:cNvSpPr txBox="1"/>
          <p:nvPr/>
        </p:nvSpPr>
        <p:spPr>
          <a:xfrm>
            <a:off x="714166" y="957739"/>
            <a:ext cx="3957951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tx2"/>
                </a:solidFill>
                <a:sym typeface="Manrope"/>
              </a:rPr>
              <a:t>Data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Collection:</a:t>
            </a:r>
            <a:r>
              <a:rPr lang="en-US" dirty="0">
                <a:solidFill>
                  <a:schemeClr val="tx2"/>
                </a:solidFill>
                <a:sym typeface="Manrope"/>
              </a:rPr>
              <a:t> we used the dataset from Kaggle and preprocess it to generalize the model well during training. [1]</a:t>
            </a:r>
            <a:endParaRPr lang="en-US" dirty="0">
              <a:solidFill>
                <a:schemeClr val="tx2"/>
              </a:solidFill>
            </a:endParaRPr>
          </a:p>
          <a:p>
            <a:r>
              <a:rPr lang="en-US" b="1" dirty="0">
                <a:solidFill>
                  <a:schemeClr val="tx2"/>
                </a:solidFill>
                <a:sym typeface="Manrope"/>
              </a:rPr>
              <a:t>Compute:</a:t>
            </a:r>
            <a:r>
              <a:rPr lang="en-US" dirty="0">
                <a:solidFill>
                  <a:schemeClr val="tx2"/>
                </a:solidFill>
                <a:sym typeface="Manrope"/>
              </a:rPr>
              <a:t> </a:t>
            </a:r>
            <a:r>
              <a:rPr lang="en-US" dirty="0">
                <a:solidFill>
                  <a:schemeClr val="tx2"/>
                </a:solidFill>
              </a:rPr>
              <a:t>During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model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training</a:t>
            </a:r>
            <a:r>
              <a:rPr lang="en-US" dirty="0"/>
              <a:t>, </a:t>
            </a:r>
            <a:r>
              <a:rPr lang="en-US" dirty="0">
                <a:solidFill>
                  <a:schemeClr val="tx2"/>
                </a:solidFill>
              </a:rPr>
              <a:t>we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Tensor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Processing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Units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(TPUs)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provided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by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Kaggle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accelerated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computation</a:t>
            </a:r>
            <a:r>
              <a:rPr lang="en-US" dirty="0"/>
              <a:t>.</a:t>
            </a:r>
            <a:r>
              <a:rPr lang="en-US" dirty="0">
                <a:solidFill>
                  <a:schemeClr val="tx2"/>
                </a:solidFill>
                <a:sym typeface="Manrope"/>
              </a:rPr>
              <a:t> </a:t>
            </a:r>
          </a:p>
          <a:p>
            <a:r>
              <a:rPr lang="en-US" b="1" dirty="0">
                <a:solidFill>
                  <a:schemeClr val="tx2"/>
                </a:solidFill>
                <a:sym typeface="Manrope"/>
              </a:rPr>
              <a:t>Dev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&amp;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Training: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Developed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Python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VS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Code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Kaggle,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our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system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uses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symptom-based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disease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diagnosis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recommendations</a:t>
            </a:r>
            <a:r>
              <a:rPr lang="en-US" dirty="0"/>
              <a:t>.</a:t>
            </a:r>
          </a:p>
          <a:p>
            <a:r>
              <a:rPr lang="en-US" b="1" dirty="0">
                <a:solidFill>
                  <a:schemeClr val="tx2"/>
                </a:solidFill>
                <a:sym typeface="Manrope"/>
              </a:rPr>
              <a:t>Front-end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&amp;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Deploy:</a:t>
            </a:r>
            <a:r>
              <a:rPr lang="en-US" b="1" dirty="0"/>
              <a:t> </a:t>
            </a:r>
            <a:r>
              <a:rPr lang="en-US" dirty="0">
                <a:solidFill>
                  <a:schemeClr val="tx2"/>
                </a:solidFill>
              </a:rPr>
              <a:t>The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system's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frontend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was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built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with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Flutter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deployed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Node.js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Flask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APIs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diagnosis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chatbot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services.</a:t>
            </a:r>
          </a:p>
          <a:p>
            <a:r>
              <a:rPr lang="en-US" b="1" dirty="0">
                <a:solidFill>
                  <a:schemeClr val="tx2"/>
                </a:solidFill>
                <a:sym typeface="Manrope"/>
              </a:rPr>
              <a:t>Back-end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&amp;</a:t>
            </a:r>
            <a:r>
              <a:rPr lang="en-US" b="1" dirty="0">
                <a:solidFill>
                  <a:srgbClr val="CC9900"/>
                </a:solidFill>
              </a:rPr>
              <a:t> </a:t>
            </a:r>
            <a:r>
              <a:rPr lang="en-US" b="1" dirty="0">
                <a:solidFill>
                  <a:schemeClr val="tx2"/>
                </a:solidFill>
                <a:sym typeface="Manrope"/>
              </a:rPr>
              <a:t>Data: </a:t>
            </a:r>
            <a:r>
              <a:rPr lang="en-US" dirty="0">
                <a:solidFill>
                  <a:schemeClr val="tx2"/>
                </a:solidFill>
              </a:rPr>
              <a:t>Node.js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with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Express.js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backend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using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MongoDB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for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user,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item,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rental,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diagnosis,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payment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data,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secured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with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Google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OAuth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2.0,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Stripe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payments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integrated,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deployed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on</a:t>
            </a:r>
            <a:r>
              <a:rPr lang="en-US" dirty="0"/>
              <a:t> </a:t>
            </a:r>
            <a:r>
              <a:rPr lang="en-US" dirty="0">
                <a:solidFill>
                  <a:schemeClr val="tx2"/>
                </a:solidFill>
              </a:rPr>
              <a:t>Azure.</a:t>
            </a:r>
            <a:endParaRPr lang="en-PK" dirty="0">
              <a:solidFill>
                <a:schemeClr val="tx2"/>
              </a:solidFill>
              <a:sym typeface="Manrope"/>
            </a:endParaRPr>
          </a:p>
        </p:txBody>
      </p:sp>
    </p:spTree>
    <p:extLst>
      <p:ext uri="{BB962C8B-B14F-4D97-AF65-F5344CB8AC3E}">
        <p14:creationId xmlns:p14="http://schemas.microsoft.com/office/powerpoint/2010/main" val="432903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5" name="Google Shape;575;p58"/>
          <p:cNvSpPr txBox="1">
            <a:spLocks noGrp="1"/>
          </p:cNvSpPr>
          <p:nvPr>
            <p:ph type="title"/>
          </p:nvPr>
        </p:nvSpPr>
        <p:spPr>
          <a:xfrm>
            <a:off x="779567" y="356706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sz="3200" dirty="0"/>
              <a:t>AI Symptoms Diagnosis -Flowchart</a:t>
            </a:r>
            <a:endParaRPr dirty="0"/>
          </a:p>
        </p:txBody>
      </p:sp>
      <p:sp>
        <p:nvSpPr>
          <p:cNvPr id="580" name="Google Shape;580;p58"/>
          <p:cNvSpPr txBox="1"/>
          <p:nvPr/>
        </p:nvSpPr>
        <p:spPr>
          <a:xfrm>
            <a:off x="791836" y="3208816"/>
            <a:ext cx="1927355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tx2"/>
                </a:solidFill>
              </a:rPr>
              <a:t>Data Loading And EDA</a:t>
            </a:r>
          </a:p>
        </p:txBody>
      </p:sp>
      <p:sp>
        <p:nvSpPr>
          <p:cNvPr id="581" name="Google Shape;581;p58"/>
          <p:cNvSpPr txBox="1"/>
          <p:nvPr/>
        </p:nvSpPr>
        <p:spPr>
          <a:xfrm>
            <a:off x="2721901" y="3208816"/>
            <a:ext cx="1928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tx2"/>
                </a:solidFill>
              </a:rPr>
              <a:t>Feature Engineering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582" name="Google Shape;582;p58"/>
          <p:cNvSpPr txBox="1"/>
          <p:nvPr/>
        </p:nvSpPr>
        <p:spPr>
          <a:xfrm>
            <a:off x="4651976" y="3208816"/>
            <a:ext cx="1928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tx2"/>
                </a:solidFill>
              </a:rPr>
              <a:t>Model Building</a:t>
            </a:r>
            <a:br>
              <a:rPr lang="en-US" b="1" dirty="0">
                <a:solidFill>
                  <a:schemeClr val="tx2"/>
                </a:solidFill>
              </a:rPr>
            </a:b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583" name="Google Shape;583;p58"/>
          <p:cNvSpPr txBox="1"/>
          <p:nvPr/>
        </p:nvSpPr>
        <p:spPr>
          <a:xfrm>
            <a:off x="6580686" y="3208816"/>
            <a:ext cx="1928700" cy="54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ctr">
              <a:buClr>
                <a:schemeClr val="dk1"/>
              </a:buClr>
              <a:buSzPts val="1100"/>
            </a:pPr>
            <a:r>
              <a:rPr lang="en-US" b="1" dirty="0">
                <a:solidFill>
                  <a:schemeClr val="tx2"/>
                </a:solidFill>
              </a:rPr>
              <a:t>Evaluation and Testing</a:t>
            </a:r>
          </a:p>
        </p:txBody>
      </p:sp>
      <p:cxnSp>
        <p:nvCxnSpPr>
          <p:cNvPr id="588" name="Google Shape;588;p58"/>
          <p:cNvCxnSpPr>
            <a:stCxn id="580" idx="0"/>
            <a:endCxn id="584" idx="4"/>
          </p:cNvCxnSpPr>
          <p:nvPr/>
        </p:nvCxnSpPr>
        <p:spPr>
          <a:xfrm flipV="1">
            <a:off x="1755514" y="2474415"/>
            <a:ext cx="661" cy="734401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89" name="Google Shape;589;p58"/>
          <p:cNvCxnSpPr>
            <a:stCxn id="581" idx="0"/>
          </p:cNvCxnSpPr>
          <p:nvPr/>
        </p:nvCxnSpPr>
        <p:spPr>
          <a:xfrm rot="10800000">
            <a:off x="3686251" y="2474416"/>
            <a:ext cx="0" cy="734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0" name="Google Shape;590;p58"/>
          <p:cNvCxnSpPr>
            <a:stCxn id="582" idx="0"/>
          </p:cNvCxnSpPr>
          <p:nvPr/>
        </p:nvCxnSpPr>
        <p:spPr>
          <a:xfrm rot="10800000">
            <a:off x="5616326" y="2474416"/>
            <a:ext cx="0" cy="734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1" name="Google Shape;591;p58"/>
          <p:cNvCxnSpPr>
            <a:stCxn id="583" idx="0"/>
          </p:cNvCxnSpPr>
          <p:nvPr/>
        </p:nvCxnSpPr>
        <p:spPr>
          <a:xfrm rot="10800000" flipH="1">
            <a:off x="7545036" y="2474416"/>
            <a:ext cx="1500" cy="73440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2" name="Google Shape;592;p58"/>
          <p:cNvCxnSpPr>
            <a:stCxn id="584" idx="6"/>
          </p:cNvCxnSpPr>
          <p:nvPr/>
        </p:nvCxnSpPr>
        <p:spPr>
          <a:xfrm>
            <a:off x="2150225" y="2080365"/>
            <a:ext cx="1142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3" name="Google Shape;593;p58"/>
          <p:cNvCxnSpPr/>
          <p:nvPr/>
        </p:nvCxnSpPr>
        <p:spPr>
          <a:xfrm>
            <a:off x="4080315" y="2080365"/>
            <a:ext cx="1142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cxnSp>
        <p:nvCxnSpPr>
          <p:cNvPr id="594" name="Google Shape;594;p58"/>
          <p:cNvCxnSpPr/>
          <p:nvPr/>
        </p:nvCxnSpPr>
        <p:spPr>
          <a:xfrm>
            <a:off x="6010390" y="2080365"/>
            <a:ext cx="11421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60" name="Oval 59"/>
          <p:cNvSpPr/>
          <p:nvPr/>
        </p:nvSpPr>
        <p:spPr>
          <a:xfrm>
            <a:off x="1392613" y="1753458"/>
            <a:ext cx="725801" cy="64311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4" name="Google Shape;584;p58"/>
          <p:cNvSpPr/>
          <p:nvPr/>
        </p:nvSpPr>
        <p:spPr>
          <a:xfrm>
            <a:off x="1362125" y="1686315"/>
            <a:ext cx="788100" cy="788100"/>
          </a:xfrm>
          <a:prstGeom prst="donut">
            <a:avLst>
              <a:gd name="adj" fmla="val 1447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Oval 89"/>
          <p:cNvSpPr/>
          <p:nvPr/>
        </p:nvSpPr>
        <p:spPr>
          <a:xfrm>
            <a:off x="3329864" y="1745671"/>
            <a:ext cx="725801" cy="64311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Google Shape;584;p58"/>
          <p:cNvSpPr/>
          <p:nvPr/>
        </p:nvSpPr>
        <p:spPr>
          <a:xfrm>
            <a:off x="3297622" y="1680966"/>
            <a:ext cx="788100" cy="788100"/>
          </a:xfrm>
          <a:prstGeom prst="donut">
            <a:avLst>
              <a:gd name="adj" fmla="val 1447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Oval 105"/>
          <p:cNvSpPr/>
          <p:nvPr/>
        </p:nvSpPr>
        <p:spPr>
          <a:xfrm>
            <a:off x="5247356" y="1753458"/>
            <a:ext cx="725801" cy="64311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" name="Google Shape;584;p58"/>
          <p:cNvSpPr/>
          <p:nvPr/>
        </p:nvSpPr>
        <p:spPr>
          <a:xfrm>
            <a:off x="5216868" y="1686315"/>
            <a:ext cx="788100" cy="788100"/>
          </a:xfrm>
          <a:prstGeom prst="donut">
            <a:avLst>
              <a:gd name="adj" fmla="val 1447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Oval 114"/>
          <p:cNvSpPr/>
          <p:nvPr/>
        </p:nvSpPr>
        <p:spPr>
          <a:xfrm>
            <a:off x="7214664" y="1745671"/>
            <a:ext cx="725801" cy="643116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Google Shape;584;p58"/>
          <p:cNvSpPr/>
          <p:nvPr/>
        </p:nvSpPr>
        <p:spPr>
          <a:xfrm>
            <a:off x="7184176" y="1678528"/>
            <a:ext cx="788100" cy="788100"/>
          </a:xfrm>
          <a:prstGeom prst="donut">
            <a:avLst>
              <a:gd name="adj" fmla="val 14474"/>
            </a:avLst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3" name="Google Shape;1460;p77"/>
          <p:cNvGrpSpPr/>
          <p:nvPr/>
        </p:nvGrpSpPr>
        <p:grpSpPr>
          <a:xfrm>
            <a:off x="1532579" y="1860211"/>
            <a:ext cx="459399" cy="437127"/>
            <a:chOff x="6039282" y="1042577"/>
            <a:chExt cx="734315" cy="731929"/>
          </a:xfrm>
        </p:grpSpPr>
        <p:sp>
          <p:nvSpPr>
            <p:cNvPr id="124" name="Google Shape;1461;p77"/>
            <p:cNvSpPr/>
            <p:nvPr/>
          </p:nvSpPr>
          <p:spPr>
            <a:xfrm>
              <a:off x="6045348" y="1300071"/>
              <a:ext cx="131951" cy="65352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462;p77"/>
            <p:cNvSpPr/>
            <p:nvPr/>
          </p:nvSpPr>
          <p:spPr>
            <a:xfrm>
              <a:off x="6080342" y="1201250"/>
              <a:ext cx="127938" cy="96863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463;p77"/>
            <p:cNvSpPr/>
            <p:nvPr/>
          </p:nvSpPr>
          <p:spPr>
            <a:xfrm>
              <a:off x="6144918" y="1121167"/>
              <a:ext cx="112541" cy="119145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464;p77"/>
            <p:cNvSpPr/>
            <p:nvPr/>
          </p:nvSpPr>
          <p:spPr>
            <a:xfrm>
              <a:off x="6232449" y="1066723"/>
              <a:ext cx="86879" cy="130518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465;p77"/>
            <p:cNvSpPr/>
            <p:nvPr/>
          </p:nvSpPr>
          <p:spPr>
            <a:xfrm>
              <a:off x="6335379" y="1042577"/>
              <a:ext cx="53284" cy="130518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466;p77"/>
            <p:cNvSpPr/>
            <p:nvPr/>
          </p:nvSpPr>
          <p:spPr>
            <a:xfrm>
              <a:off x="6431682" y="1043229"/>
              <a:ext cx="56550" cy="131824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467;p77"/>
            <p:cNvSpPr/>
            <p:nvPr/>
          </p:nvSpPr>
          <p:spPr>
            <a:xfrm>
              <a:off x="6500924" y="1070731"/>
              <a:ext cx="89678" cy="130612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468;p77"/>
            <p:cNvSpPr/>
            <p:nvPr/>
          </p:nvSpPr>
          <p:spPr>
            <a:xfrm>
              <a:off x="6561580" y="1127973"/>
              <a:ext cx="114501" cy="117746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469;p77"/>
            <p:cNvSpPr/>
            <p:nvPr/>
          </p:nvSpPr>
          <p:spPr>
            <a:xfrm>
              <a:off x="6636887" y="1310792"/>
              <a:ext cx="132697" cy="61996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470;p77"/>
            <p:cNvSpPr/>
            <p:nvPr/>
          </p:nvSpPr>
          <p:spPr>
            <a:xfrm>
              <a:off x="6642953" y="1415020"/>
              <a:ext cx="130645" cy="47826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471;p77"/>
            <p:cNvSpPr/>
            <p:nvPr/>
          </p:nvSpPr>
          <p:spPr>
            <a:xfrm>
              <a:off x="6622143" y="1485687"/>
              <a:ext cx="131951" cy="81388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472;p77"/>
            <p:cNvSpPr/>
            <p:nvPr/>
          </p:nvSpPr>
          <p:spPr>
            <a:xfrm>
              <a:off x="6582390" y="1548895"/>
              <a:ext cx="121219" cy="108983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473;p77"/>
            <p:cNvSpPr/>
            <p:nvPr/>
          </p:nvSpPr>
          <p:spPr>
            <a:xfrm>
              <a:off x="6526586" y="1599238"/>
              <a:ext cx="100316" cy="126510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474;p77"/>
            <p:cNvSpPr/>
            <p:nvPr/>
          </p:nvSpPr>
          <p:spPr>
            <a:xfrm>
              <a:off x="6459957" y="1632893"/>
              <a:ext cx="70735" cy="13257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475;p77"/>
            <p:cNvSpPr/>
            <p:nvPr/>
          </p:nvSpPr>
          <p:spPr>
            <a:xfrm>
              <a:off x="6379145" y="1646318"/>
              <a:ext cx="43859" cy="128188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476;p77"/>
            <p:cNvSpPr/>
            <p:nvPr/>
          </p:nvSpPr>
          <p:spPr>
            <a:xfrm>
              <a:off x="6272109" y="1630842"/>
              <a:ext cx="74187" cy="131917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77;p77"/>
            <p:cNvSpPr/>
            <p:nvPr/>
          </p:nvSpPr>
          <p:spPr>
            <a:xfrm>
              <a:off x="6177205" y="1595229"/>
              <a:ext cx="103769" cy="12520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78;p77"/>
            <p:cNvSpPr/>
            <p:nvPr/>
          </p:nvSpPr>
          <p:spPr>
            <a:xfrm>
              <a:off x="6103205" y="1542835"/>
              <a:ext cx="123272" cy="106932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79;p77"/>
            <p:cNvSpPr/>
            <p:nvPr/>
          </p:nvSpPr>
          <p:spPr>
            <a:xfrm>
              <a:off x="6055426" y="1478881"/>
              <a:ext cx="131951" cy="78777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80;p77"/>
            <p:cNvSpPr/>
            <p:nvPr/>
          </p:nvSpPr>
          <p:spPr>
            <a:xfrm>
              <a:off x="6039282" y="1408308"/>
              <a:ext cx="129338" cy="43817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5F7D95"/>
            </a:solidFill>
            <a:ln w="9525" cap="flat" cmpd="sng">
              <a:solidFill>
                <a:srgbClr val="5F7D9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81;p77"/>
            <p:cNvSpPr/>
            <p:nvPr/>
          </p:nvSpPr>
          <p:spPr>
            <a:xfrm>
              <a:off x="6608612" y="1210666"/>
              <a:ext cx="128685" cy="93507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5" name="Google Shape;6560;p86"/>
          <p:cNvGrpSpPr/>
          <p:nvPr/>
        </p:nvGrpSpPr>
        <p:grpSpPr>
          <a:xfrm>
            <a:off x="7421909" y="1869659"/>
            <a:ext cx="354586" cy="353888"/>
            <a:chOff x="-31094350" y="3194000"/>
            <a:chExt cx="292225" cy="291650"/>
          </a:xfrm>
        </p:grpSpPr>
        <p:sp>
          <p:nvSpPr>
            <p:cNvPr id="146" name="Google Shape;6561;p86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6562;p86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6563;p86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6564;p86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6565;p86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6566;p86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6567;p86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6568;p86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4" name="Google Shape;6597;p86"/>
          <p:cNvGrpSpPr/>
          <p:nvPr/>
        </p:nvGrpSpPr>
        <p:grpSpPr>
          <a:xfrm>
            <a:off x="3556554" y="1896288"/>
            <a:ext cx="354586" cy="356254"/>
            <a:chOff x="-34405525" y="3558075"/>
            <a:chExt cx="292225" cy="293600"/>
          </a:xfrm>
        </p:grpSpPr>
        <p:sp>
          <p:nvSpPr>
            <p:cNvPr id="155" name="Google Shape;6598;p86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6599;p86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6600;p86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" name="Google Shape;7074;p87"/>
          <p:cNvGrpSpPr/>
          <p:nvPr/>
        </p:nvGrpSpPr>
        <p:grpSpPr>
          <a:xfrm>
            <a:off x="5462867" y="1896411"/>
            <a:ext cx="298377" cy="354519"/>
            <a:chOff x="-48233050" y="3569725"/>
            <a:chExt cx="252050" cy="299475"/>
          </a:xfrm>
        </p:grpSpPr>
        <p:sp>
          <p:nvSpPr>
            <p:cNvPr id="159" name="Google Shape;7075;p87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7076;p87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7077;p87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8"/>
          <p:cNvSpPr txBox="1">
            <a:spLocks noGrp="1"/>
          </p:cNvSpPr>
          <p:nvPr>
            <p:ph type="title"/>
          </p:nvPr>
        </p:nvSpPr>
        <p:spPr>
          <a:xfrm>
            <a:off x="800101" y="414631"/>
            <a:ext cx="5795430" cy="5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 algn="l"/>
            <a:r>
              <a:rPr lang="en-US" sz="2800" dirty="0"/>
              <a:t>Steps</a:t>
            </a:r>
          </a:p>
        </p:txBody>
      </p:sp>
      <p:sp>
        <p:nvSpPr>
          <p:cNvPr id="279" name="Google Shape;279;p38"/>
          <p:cNvSpPr txBox="1">
            <a:spLocks noGrp="1"/>
          </p:cNvSpPr>
          <p:nvPr>
            <p:ph type="subTitle" idx="1"/>
          </p:nvPr>
        </p:nvSpPr>
        <p:spPr>
          <a:xfrm>
            <a:off x="498764" y="1485899"/>
            <a:ext cx="8073736" cy="34601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Data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Loading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And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Preprocessing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Arial"/>
              <a:cs typeface="Arial"/>
              <a:sym typeface="Arial"/>
            </a:endParaRP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Exploratory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Data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Analysis</a:t>
            </a:r>
            <a:r>
              <a:rPr lang="en-US" sz="2000" b="1" dirty="0">
                <a:solidFill>
                  <a:schemeClr val="tx2"/>
                </a:solidFill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(EDA)</a:t>
            </a: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  <a:latin typeface="Arial"/>
              <a:cs typeface="Arial"/>
              <a:sym typeface="Arial"/>
            </a:endParaRP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Inter Tight SemiBold"/>
              </a:rPr>
              <a:t>Feature</a:t>
            </a:r>
            <a:r>
              <a:rPr lang="en-US" sz="2000" dirty="0">
                <a:solidFill>
                  <a:srgbClr val="355766"/>
                </a:solidFill>
                <a:latin typeface="Inter Tight SemiBold"/>
                <a:ea typeface="Inter Tight SemiBold"/>
                <a:cs typeface="Inter Tight SemiBold"/>
                <a:sym typeface="Inter Tight SemiBold"/>
              </a:rPr>
              <a:t> </a:t>
            </a:r>
            <a:r>
              <a:rPr lang="en-US" dirty="0">
                <a:solidFill>
                  <a:schemeClr val="tx2"/>
                </a:solidFill>
                <a:latin typeface="Arial"/>
                <a:cs typeface="Arial"/>
                <a:sym typeface="Inter Tight SemiBold"/>
              </a:rPr>
              <a:t>Engineering</a:t>
            </a: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endParaRPr lang="en-US" dirty="0">
              <a:solidFill>
                <a:srgbClr val="355766"/>
              </a:solidFill>
              <a:latin typeface="Inter Tight SemiBold"/>
              <a:ea typeface="Inter Tight SemiBold"/>
              <a:cs typeface="Inter Tight SemiBold"/>
              <a:sym typeface="Inter Tight SemiBold"/>
            </a:endParaRP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Model</a:t>
            </a:r>
            <a:r>
              <a:rPr lang="en-US" altLang="en-US" sz="2000" b="1" dirty="0">
                <a:solidFill>
                  <a:schemeClr val="tx2"/>
                </a:solidFill>
                <a:latin typeface="Arial" panose="020B0604020202020204" pitchFamily="34" charset="0"/>
              </a:rPr>
              <a:t> </a:t>
            </a:r>
            <a:r>
              <a:rPr lang="en-US" alt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Building</a:t>
            </a: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endParaRPr lang="en-US" altLang="en-US" dirty="0">
              <a:solidFill>
                <a:schemeClr val="tx2"/>
              </a:solidFill>
              <a:latin typeface="Arial"/>
              <a:cs typeface="Arial"/>
              <a:sym typeface="Arial"/>
            </a:endParaRP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Evaluation</a:t>
            </a: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endParaRPr lang="en-US" altLang="en-US" sz="1600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285750" indent="-285750" algn="l">
              <a:buSzPts val="1100"/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chemeClr val="tx2"/>
                </a:solidFill>
                <a:latin typeface="Arial"/>
                <a:cs typeface="Arial"/>
                <a:sym typeface="Arial"/>
              </a:rPr>
              <a:t>Challenges/Observations</a:t>
            </a:r>
            <a:endParaRPr lang="en-US" altLang="en-US" sz="2000" b="1" dirty="0">
              <a:solidFill>
                <a:schemeClr val="tx2"/>
              </a:solidFill>
              <a:latin typeface="Arial" panose="020B0604020202020204" pitchFamily="34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20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ccessibility in the Healthcare System by Slidesgo">
  <a:themeElements>
    <a:clrScheme name="Simple Light">
      <a:dk1>
        <a:srgbClr val="191919"/>
      </a:dk1>
      <a:lt1>
        <a:srgbClr val="D0E7F1"/>
      </a:lt1>
      <a:dk2>
        <a:srgbClr val="8EB7CA"/>
      </a:dk2>
      <a:lt2>
        <a:srgbClr val="355766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Simple Light">
    <a:dk1>
      <a:srgbClr val="191919"/>
    </a:dk1>
    <a:lt1>
      <a:srgbClr val="D0E7F1"/>
    </a:lt1>
    <a:dk2>
      <a:srgbClr val="8EB7CA"/>
    </a:dk2>
    <a:lt2>
      <a:srgbClr val="355766"/>
    </a:lt2>
    <a:accent1>
      <a:srgbClr val="FFFFFF"/>
    </a:accent1>
    <a:accent2>
      <a:srgbClr val="FFFFFF"/>
    </a:accent2>
    <a:accent3>
      <a:srgbClr val="FFFFFF"/>
    </a:accent3>
    <a:accent4>
      <a:srgbClr val="FFFFFF"/>
    </a:accent4>
    <a:accent5>
      <a:srgbClr val="FFFFFF"/>
    </a:accent5>
    <a:accent6>
      <a:srgbClr val="FFFFFF"/>
    </a:accent6>
    <a:hlink>
      <a:srgbClr val="191919"/>
    </a:hlink>
    <a:folHlink>
      <a:srgbClr val="0097A7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650</TotalTime>
  <Words>1072</Words>
  <Application>Microsoft Office PowerPoint</Application>
  <PresentationFormat>On-screen Show (16:9)</PresentationFormat>
  <Paragraphs>145</Paragraphs>
  <Slides>22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Manrope</vt:lpstr>
      <vt:lpstr>system-ui</vt:lpstr>
      <vt:lpstr>Inter Tight SemiBold</vt:lpstr>
      <vt:lpstr>Inter Tight</vt:lpstr>
      <vt:lpstr>Arial</vt:lpstr>
      <vt:lpstr>Manrope Medium</vt:lpstr>
      <vt:lpstr>Accessibility in the Healthcare System by Slidesgo</vt:lpstr>
      <vt:lpstr>NextGen AI Healthcare: Symptoms-based Diagnosis and Medical Rentals</vt:lpstr>
      <vt:lpstr>Presentation Outline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AI Symptoms Diagnosis -Flowchart</vt:lpstr>
      <vt:lpstr>Steps</vt:lpstr>
      <vt:lpstr>PowerPoint Presentation</vt:lpstr>
      <vt:lpstr>Correlation in-between features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NextGen AI Healthcare: Symptoms-based Diagnosis and Medical Rentals</dc:title>
  <dc:creator>Muhammad Saad</dc:creator>
  <cp:lastModifiedBy>Muhammad Saad</cp:lastModifiedBy>
  <cp:revision>77</cp:revision>
  <dcterms:modified xsi:type="dcterms:W3CDTF">2025-05-29T08:40:49Z</dcterms:modified>
</cp:coreProperties>
</file>